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2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78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7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62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32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85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6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13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0ACE-7541-42FC-9D4F-8B535F430240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F2567-73AE-484C-9E81-7C08B2B7A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4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webster.com/dictionary/dat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webster.com/dictionary/informa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.org/download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969" y="875762"/>
            <a:ext cx="9144000" cy="1617585"/>
          </a:xfrm>
        </p:spPr>
        <p:txBody>
          <a:bodyPr/>
          <a:lstStyle/>
          <a:p>
            <a:r>
              <a:rPr lang="en-US" dirty="0" smtClean="0"/>
              <a:t>Python Programming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786" y="3956855"/>
            <a:ext cx="9144000" cy="1655762"/>
          </a:xfrm>
        </p:spPr>
        <p:txBody>
          <a:bodyPr/>
          <a:lstStyle/>
          <a:p>
            <a:r>
              <a:rPr lang="en-US" dirty="0" smtClean="0"/>
              <a:t>Presented By</a:t>
            </a:r>
          </a:p>
          <a:p>
            <a:endParaRPr lang="en-US" dirty="0"/>
          </a:p>
          <a:p>
            <a:r>
              <a:rPr lang="en-US" dirty="0" smtClean="0"/>
              <a:t>Subhashree Sahoo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33" y="2493348"/>
            <a:ext cx="4656659" cy="40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982480"/>
            <a:ext cx="5644021" cy="42888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75" y="1102583"/>
            <a:ext cx="588727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31" y="1635924"/>
            <a:ext cx="6774287" cy="4843614"/>
          </a:xfrm>
        </p:spPr>
      </p:pic>
      <p:sp>
        <p:nvSpPr>
          <p:cNvPr id="7" name="Rectangle 6"/>
          <p:cNvSpPr/>
          <p:nvPr/>
        </p:nvSpPr>
        <p:spPr>
          <a:xfrm>
            <a:off x="426450" y="269314"/>
            <a:ext cx="5739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00B0F0"/>
                </a:solidFill>
              </a:rPr>
              <a:t>Free IDES to run Python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25146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676"/>
            <a:ext cx="10515600" cy="4760287"/>
          </a:xfrm>
        </p:spPr>
        <p:txBody>
          <a:bodyPr/>
          <a:lstStyle/>
          <a:p>
            <a:pPr>
              <a:buNone/>
            </a:pPr>
            <a:r>
              <a:rPr lang="en-IN" dirty="0"/>
              <a:t>Dictionary defines </a:t>
            </a:r>
            <a:r>
              <a:rPr lang="en-IN" u="sng" dirty="0">
                <a:hlinkClick r:id="rId2"/>
              </a:rPr>
              <a:t>data</a:t>
            </a:r>
            <a:r>
              <a:rPr lang="en-IN" dirty="0"/>
              <a:t> in 3 aspects: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Factual information (such as measurements or statistics) used as a basis for reasoning, discussion, or calculation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Information in digital form that can be transmitted or processed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Information output by a sensing device or organ that includes both useful and irrelevant or redundant information and must be processed to be meaningful.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68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Information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/>
              <a:t>Then below is how </a:t>
            </a:r>
            <a:r>
              <a:rPr lang="en-IN" u="sng" dirty="0">
                <a:hlinkClick r:id="rId2"/>
              </a:rPr>
              <a:t>information</a:t>
            </a:r>
            <a:r>
              <a:rPr lang="en-IN" dirty="0"/>
              <a:t> is defined in the same dictionary: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Knowledge obtained from investigation, study, or instruction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 A signal or character (as in a communication system or computer) representing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Something (such as a message, experimental data, or a picture) which justifies the change in a construct (such as a pen or theory) that represents physical or mental experience or another construct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 A quantitative measure of the content of information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i="1" dirty="0"/>
              <a:t> </a:t>
            </a:r>
            <a:r>
              <a:rPr lang="en-IN" dirty="0"/>
              <a:t>The communication or reception of knowledge or intelligen</a:t>
            </a:r>
            <a:r>
              <a:rPr lang="en-IN" dirty="0" smtClean="0"/>
              <a:t>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14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 Vs Information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d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680" y="1796460"/>
            <a:ext cx="7972022" cy="4316823"/>
          </a:xfrm>
        </p:spPr>
      </p:pic>
    </p:spTree>
    <p:extLst>
      <p:ext uri="{BB962C8B-B14F-4D97-AF65-F5344CB8AC3E}">
        <p14:creationId xmlns:p14="http://schemas.microsoft.com/office/powerpoint/2010/main" val="134879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Variables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Binding between a name and an Object.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Single variable assignment 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00B0F0"/>
                </a:solidFill>
              </a:rPr>
              <a:t>x=1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Multi variable assignment </a:t>
            </a:r>
            <a:r>
              <a:rPr lang="en-US" dirty="0" smtClean="0">
                <a:solidFill>
                  <a:srgbClr val="00B0F0"/>
                </a:solidFill>
              </a:rPr>
              <a:t>x,y= 1,2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Swap values </a:t>
            </a:r>
            <a:r>
              <a:rPr lang="en-US" dirty="0" smtClean="0">
                <a:solidFill>
                  <a:srgbClr val="00B0F0"/>
                </a:solidFill>
              </a:rPr>
              <a:t>x,y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= y,x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#</a:t>
            </a:r>
            <a:r>
              <a:rPr lang="en-IN" dirty="0"/>
              <a:t>This is a </a:t>
            </a:r>
            <a:r>
              <a:rPr lang="en-IN" dirty="0" smtClean="0"/>
              <a:t>comment , Comments usually starts with # symbol.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48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Identifiers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8" y="1578931"/>
            <a:ext cx="8590208" cy="4732402"/>
          </a:xfrm>
        </p:spPr>
      </p:pic>
    </p:spTree>
    <p:extLst>
      <p:ext uri="{BB962C8B-B14F-4D97-AF65-F5344CB8AC3E}">
        <p14:creationId xmlns:p14="http://schemas.microsoft.com/office/powerpoint/2010/main" val="3650014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Reserved Keywords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7438"/>
            <a:ext cx="9220992" cy="3324996"/>
          </a:xfrm>
        </p:spPr>
      </p:pic>
    </p:spTree>
    <p:extLst>
      <p:ext uri="{BB962C8B-B14F-4D97-AF65-F5344CB8AC3E}">
        <p14:creationId xmlns:p14="http://schemas.microsoft.com/office/powerpoint/2010/main" val="293756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Python Syntax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9" y="1780944"/>
            <a:ext cx="8444166" cy="4636223"/>
          </a:xfrm>
        </p:spPr>
      </p:pic>
    </p:spTree>
    <p:extLst>
      <p:ext uri="{BB962C8B-B14F-4D97-AF65-F5344CB8AC3E}">
        <p14:creationId xmlns:p14="http://schemas.microsoft.com/office/powerpoint/2010/main" val="2655559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Python Line Structure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4" y="1690688"/>
            <a:ext cx="10380220" cy="4529808"/>
          </a:xfrm>
        </p:spPr>
      </p:pic>
    </p:spTree>
    <p:extLst>
      <p:ext uri="{BB962C8B-B14F-4D97-AF65-F5344CB8AC3E}">
        <p14:creationId xmlns:p14="http://schemas.microsoft.com/office/powerpoint/2010/main" val="143091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Introduction to Python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1"/>
            <a:ext cx="10515600" cy="31810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Python is a </a:t>
            </a:r>
            <a:r>
              <a:rPr lang="en-US" dirty="0" smtClean="0">
                <a:solidFill>
                  <a:srgbClr val="FF0000"/>
                </a:solidFill>
              </a:rPr>
              <a:t>general purpose, high level, Interpreted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dynamic </a:t>
            </a:r>
            <a:r>
              <a:rPr lang="en-US" dirty="0" smtClean="0"/>
              <a:t>programming languages.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Created by </a:t>
            </a:r>
            <a:r>
              <a:rPr lang="en-US" dirty="0" smtClean="0">
                <a:solidFill>
                  <a:srgbClr val="FF0000"/>
                </a:solidFill>
              </a:rPr>
              <a:t>Guido Van Rossum </a:t>
            </a:r>
            <a:r>
              <a:rPr lang="en-US" dirty="0" smtClean="0"/>
              <a:t>1989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Named after </a:t>
            </a:r>
            <a:r>
              <a:rPr lang="en-US" dirty="0" smtClean="0">
                <a:solidFill>
                  <a:srgbClr val="FF0000"/>
                </a:solidFill>
              </a:rPr>
              <a:t>Monty Python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50" y="1876134"/>
            <a:ext cx="3002889" cy="44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20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Python Indentation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99" y="2031595"/>
            <a:ext cx="10039514" cy="3377532"/>
          </a:xfrm>
        </p:spPr>
      </p:pic>
    </p:spTree>
    <p:extLst>
      <p:ext uri="{BB962C8B-B14F-4D97-AF65-F5344CB8AC3E}">
        <p14:creationId xmlns:p14="http://schemas.microsoft.com/office/powerpoint/2010/main" val="214484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Python Quotations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4" y="1996225"/>
            <a:ext cx="10216614" cy="3683358"/>
          </a:xfrm>
        </p:spPr>
      </p:pic>
    </p:spTree>
    <p:extLst>
      <p:ext uri="{BB962C8B-B14F-4D97-AF65-F5344CB8AC3E}">
        <p14:creationId xmlns:p14="http://schemas.microsoft.com/office/powerpoint/2010/main" val="387670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 Types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89" y="2060619"/>
            <a:ext cx="9775062" cy="3734873"/>
          </a:xfrm>
        </p:spPr>
      </p:pic>
    </p:spTree>
    <p:extLst>
      <p:ext uri="{BB962C8B-B14F-4D97-AF65-F5344CB8AC3E}">
        <p14:creationId xmlns:p14="http://schemas.microsoft.com/office/powerpoint/2010/main" val="92934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 Types in Python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55" y="1891010"/>
            <a:ext cx="8700230" cy="4104785"/>
          </a:xfrm>
        </p:spPr>
      </p:pic>
      <p:sp>
        <p:nvSpPr>
          <p:cNvPr id="5" name="TextBox 4"/>
          <p:cNvSpPr txBox="1"/>
          <p:nvPr/>
        </p:nvSpPr>
        <p:spPr>
          <a:xfrm>
            <a:off x="656823" y="6465194"/>
            <a:ext cx="109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Image ref: https://www.theengineeringprojects.com/2020/06/how-to-use-data-types-in-python.html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519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65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Data Types in Python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05" y="1653894"/>
            <a:ext cx="9728311" cy="4508569"/>
          </a:xfrm>
        </p:spPr>
      </p:pic>
      <p:sp>
        <p:nvSpPr>
          <p:cNvPr id="5" name="TextBox 4"/>
          <p:cNvSpPr txBox="1"/>
          <p:nvPr/>
        </p:nvSpPr>
        <p:spPr>
          <a:xfrm>
            <a:off x="838200" y="6336406"/>
            <a:ext cx="1077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Image ref: https://itsengg.edu.in/blogs/post/data-types-in-python-numeric-data-type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7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9" y="2459865"/>
            <a:ext cx="10496694" cy="2949262"/>
          </a:xfrm>
        </p:spPr>
      </p:pic>
      <p:sp>
        <p:nvSpPr>
          <p:cNvPr id="5" name="Rectangle 4"/>
          <p:cNvSpPr/>
          <p:nvPr/>
        </p:nvSpPr>
        <p:spPr>
          <a:xfrm>
            <a:off x="833020" y="694317"/>
            <a:ext cx="8195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00B0F0"/>
                </a:solidFill>
              </a:rPr>
              <a:t>Data Types in Python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669536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85" y="488771"/>
            <a:ext cx="7472167" cy="6295373"/>
          </a:xfrm>
        </p:spPr>
      </p:pic>
    </p:spTree>
    <p:extLst>
      <p:ext uri="{BB962C8B-B14F-4D97-AF65-F5344CB8AC3E}">
        <p14:creationId xmlns:p14="http://schemas.microsoft.com/office/powerpoint/2010/main" val="2749338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74" y="700534"/>
            <a:ext cx="8165205" cy="6074540"/>
          </a:xfrm>
        </p:spPr>
      </p:pic>
    </p:spTree>
    <p:extLst>
      <p:ext uri="{BB962C8B-B14F-4D97-AF65-F5344CB8AC3E}">
        <p14:creationId xmlns:p14="http://schemas.microsoft.com/office/powerpoint/2010/main" val="3579374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5" y="364339"/>
            <a:ext cx="5087155" cy="6158134"/>
          </a:xfrm>
        </p:spPr>
      </p:pic>
    </p:spTree>
    <p:extLst>
      <p:ext uri="{BB962C8B-B14F-4D97-AF65-F5344CB8AC3E}">
        <p14:creationId xmlns:p14="http://schemas.microsoft.com/office/powerpoint/2010/main" val="3479559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Python Operators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18" y="1390918"/>
            <a:ext cx="10877282" cy="517730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operator is a symbol that performs a specific operation between two operands, according to one definition. Operators serve as the foundation upon which logic is constructed in a program in a particular programming </a:t>
            </a:r>
            <a:r>
              <a:rPr lang="en-IN" dirty="0" smtClean="0"/>
              <a:t>language.</a:t>
            </a:r>
          </a:p>
          <a:p>
            <a:r>
              <a:rPr lang="en-IN" dirty="0">
                <a:solidFill>
                  <a:srgbClr val="FF0000"/>
                </a:solidFill>
              </a:rPr>
              <a:t>Arithmetic operators</a:t>
            </a:r>
          </a:p>
          <a:p>
            <a:r>
              <a:rPr lang="en-IN" dirty="0">
                <a:solidFill>
                  <a:srgbClr val="FF0000"/>
                </a:solidFill>
              </a:rPr>
              <a:t>Comparison operators</a:t>
            </a:r>
          </a:p>
          <a:p>
            <a:r>
              <a:rPr lang="en-IN" dirty="0">
                <a:solidFill>
                  <a:srgbClr val="FF0000"/>
                </a:solidFill>
              </a:rPr>
              <a:t>Assignment Operators</a:t>
            </a:r>
          </a:p>
          <a:p>
            <a:r>
              <a:rPr lang="en-IN" dirty="0">
                <a:solidFill>
                  <a:srgbClr val="FF0000"/>
                </a:solidFill>
              </a:rPr>
              <a:t>Logical Operators</a:t>
            </a:r>
          </a:p>
          <a:p>
            <a:r>
              <a:rPr lang="en-IN" dirty="0">
                <a:solidFill>
                  <a:srgbClr val="FF0000"/>
                </a:solidFill>
              </a:rPr>
              <a:t>Bitwise Operators</a:t>
            </a:r>
          </a:p>
          <a:p>
            <a:r>
              <a:rPr lang="en-IN" dirty="0">
                <a:solidFill>
                  <a:srgbClr val="FF0000"/>
                </a:solidFill>
              </a:rPr>
              <a:t>Membership Operators</a:t>
            </a:r>
          </a:p>
          <a:p>
            <a:r>
              <a:rPr lang="en-IN" dirty="0">
                <a:solidFill>
                  <a:srgbClr val="FF0000"/>
                </a:solidFill>
              </a:rPr>
              <a:t>Identity Operators</a:t>
            </a:r>
          </a:p>
          <a:p>
            <a:r>
              <a:rPr lang="en-IN" dirty="0">
                <a:solidFill>
                  <a:srgbClr val="FF0000"/>
                </a:solidFill>
              </a:rPr>
              <a:t>Arithmetic Operators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65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Python Features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1"/>
            <a:ext cx="10515600" cy="4778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Easy to learn and use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Expressive language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Interpreted language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Free and Open source – </a:t>
            </a:r>
            <a:r>
              <a:rPr lang="en-US" dirty="0" smtClean="0">
                <a:hlinkClick r:id="rId2"/>
              </a:rPr>
              <a:t>https://www.python.org/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Large standard library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Object oriented language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Extensible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GUI Programming support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880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Arithmetic Operator 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1" y="1534673"/>
            <a:ext cx="8358388" cy="4770463"/>
          </a:xfrm>
        </p:spPr>
      </p:pic>
    </p:spTree>
    <p:extLst>
      <p:ext uri="{BB962C8B-B14F-4D97-AF65-F5344CB8AC3E}">
        <p14:creationId xmlns:p14="http://schemas.microsoft.com/office/powerpoint/2010/main" val="90193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4682"/>
            <a:ext cx="10515600" cy="5184298"/>
          </a:xfrm>
        </p:spPr>
      </p:pic>
    </p:spTree>
    <p:extLst>
      <p:ext uri="{BB962C8B-B14F-4D97-AF65-F5344CB8AC3E}">
        <p14:creationId xmlns:p14="http://schemas.microsoft.com/office/powerpoint/2010/main" val="333492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Assignment Operator 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88" y="1300765"/>
            <a:ext cx="8075055" cy="5292817"/>
          </a:xfrm>
        </p:spPr>
      </p:pic>
    </p:spTree>
    <p:extLst>
      <p:ext uri="{BB962C8B-B14F-4D97-AF65-F5344CB8AC3E}">
        <p14:creationId xmlns:p14="http://schemas.microsoft.com/office/powerpoint/2010/main" val="219683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Comparison Operator 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0467"/>
            <a:ext cx="10099112" cy="3760631"/>
          </a:xfrm>
        </p:spPr>
      </p:pic>
    </p:spTree>
    <p:extLst>
      <p:ext uri="{BB962C8B-B14F-4D97-AF65-F5344CB8AC3E}">
        <p14:creationId xmlns:p14="http://schemas.microsoft.com/office/powerpoint/2010/main" val="3279373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21" y="940158"/>
            <a:ext cx="9386656" cy="5561374"/>
          </a:xfrm>
        </p:spPr>
      </p:pic>
    </p:spTree>
    <p:extLst>
      <p:ext uri="{BB962C8B-B14F-4D97-AF65-F5344CB8AC3E}">
        <p14:creationId xmlns:p14="http://schemas.microsoft.com/office/powerpoint/2010/main" val="434004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1" y="1074433"/>
            <a:ext cx="9957274" cy="5055911"/>
          </a:xfrm>
        </p:spPr>
      </p:pic>
    </p:spTree>
    <p:extLst>
      <p:ext uri="{BB962C8B-B14F-4D97-AF65-F5344CB8AC3E}">
        <p14:creationId xmlns:p14="http://schemas.microsoft.com/office/powerpoint/2010/main" val="3514923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0" y="695459"/>
            <a:ext cx="10793175" cy="5666704"/>
          </a:xfrm>
        </p:spPr>
      </p:pic>
    </p:spTree>
    <p:extLst>
      <p:ext uri="{BB962C8B-B14F-4D97-AF65-F5344CB8AC3E}">
        <p14:creationId xmlns:p14="http://schemas.microsoft.com/office/powerpoint/2010/main" val="1833582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68" y="566364"/>
            <a:ext cx="9895926" cy="6152113"/>
          </a:xfrm>
        </p:spPr>
      </p:pic>
    </p:spTree>
    <p:extLst>
      <p:ext uri="{BB962C8B-B14F-4D97-AF65-F5344CB8AC3E}">
        <p14:creationId xmlns:p14="http://schemas.microsoft.com/office/powerpoint/2010/main" val="3754538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195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Conditional expressions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1"/>
            <a:ext cx="11049000" cy="4811802"/>
          </a:xfrm>
        </p:spPr>
        <p:txBody>
          <a:bodyPr/>
          <a:lstStyle/>
          <a:p>
            <a:pPr algn="just"/>
            <a:r>
              <a:rPr lang="en-IN" dirty="0"/>
              <a:t>Python's conditional statements carry out various calculations or operations according to whether a particular Boolean condition is evaluated as true or false. In Python, IF statements deal with conditional statements</a:t>
            </a:r>
            <a:r>
              <a:rPr lang="en-IN" dirty="0" smtClean="0"/>
              <a:t>.</a:t>
            </a:r>
          </a:p>
          <a:p>
            <a:pPr algn="just"/>
            <a:r>
              <a:rPr lang="en-US" dirty="0" smtClean="0">
                <a:solidFill>
                  <a:srgbClr val="00B0F0"/>
                </a:solidFill>
              </a:rPr>
              <a:t>Syntax</a:t>
            </a:r>
            <a:r>
              <a:rPr lang="en-US" dirty="0" smtClean="0"/>
              <a:t> </a:t>
            </a:r>
          </a:p>
          <a:p>
            <a:r>
              <a:rPr lang="en-IN" b="1" dirty="0"/>
              <a:t>if</a:t>
            </a:r>
            <a:r>
              <a:rPr lang="en-IN" dirty="0"/>
              <a:t> &lt;conditional expression&gt;  </a:t>
            </a:r>
          </a:p>
          <a:p>
            <a:r>
              <a:rPr lang="en-IN" dirty="0"/>
              <a:t> Statement  </a:t>
            </a:r>
          </a:p>
          <a:p>
            <a:r>
              <a:rPr lang="en-IN" b="1" dirty="0"/>
              <a:t>else</a:t>
            </a:r>
            <a:r>
              <a:rPr lang="en-IN" dirty="0"/>
              <a:t>  </a:t>
            </a:r>
          </a:p>
          <a:p>
            <a:r>
              <a:rPr lang="en-IN" dirty="0"/>
              <a:t> Statement  </a:t>
            </a:r>
          </a:p>
          <a:p>
            <a:pPr algn="just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44" y="3284604"/>
            <a:ext cx="6680678" cy="30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62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86" y="540912"/>
            <a:ext cx="8515521" cy="6060397"/>
          </a:xfrm>
        </p:spPr>
      </p:pic>
    </p:spTree>
    <p:extLst>
      <p:ext uri="{BB962C8B-B14F-4D97-AF65-F5344CB8AC3E}">
        <p14:creationId xmlns:p14="http://schemas.microsoft.com/office/powerpoint/2010/main" val="88119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0023"/>
            <a:ext cx="10302025" cy="5216435"/>
          </a:xfrm>
        </p:spPr>
      </p:pic>
      <p:sp>
        <p:nvSpPr>
          <p:cNvPr id="5" name="TextBox 4"/>
          <p:cNvSpPr txBox="1"/>
          <p:nvPr/>
        </p:nvSpPr>
        <p:spPr>
          <a:xfrm>
            <a:off x="463639" y="6211669"/>
            <a:ext cx="11423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Image ref: https://medium.com/nerd-for-tech/top-10-python-development-company-to-hire-d83507a33755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34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216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Loops in Python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3342"/>
            <a:ext cx="10894454" cy="551215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Python offers 3 choices for running the loops. The basic functionality of all the techniques is the same, although the syntax and the amount of time required for checking the condition differ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For loop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IN" sz="2000" dirty="0"/>
              <a:t>This type of loop executes a code block multiple times and abbreviates the code that manages the loop </a:t>
            </a:r>
            <a:r>
              <a:rPr lang="en-IN" sz="2000" dirty="0" smtClean="0"/>
              <a:t>   variable</a:t>
            </a:r>
            <a:r>
              <a:rPr lang="en-IN" dirty="0"/>
              <a:t>.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While loop</a:t>
            </a:r>
          </a:p>
          <a:p>
            <a:pPr marL="0" indent="0">
              <a:buNone/>
            </a:pPr>
            <a:r>
              <a:rPr lang="en-IN" sz="2000" dirty="0"/>
              <a:t>Repeats a statement or group of statements while a given condition is TRUE. It tests the condition before executing the loop body.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Nested Loop</a:t>
            </a:r>
          </a:p>
          <a:p>
            <a:pPr marL="0" indent="0">
              <a:buNone/>
            </a:pPr>
            <a:r>
              <a:rPr lang="en-IN" sz="2000" dirty="0"/>
              <a:t>We can iterate a loop inside another loop.</a:t>
            </a:r>
          </a:p>
        </p:txBody>
      </p:sp>
    </p:spTree>
    <p:extLst>
      <p:ext uri="{BB962C8B-B14F-4D97-AF65-F5344CB8AC3E}">
        <p14:creationId xmlns:p14="http://schemas.microsoft.com/office/powerpoint/2010/main" val="261037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Loop Control statements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" y="1545465"/>
            <a:ext cx="9876440" cy="4765183"/>
          </a:xfrm>
        </p:spPr>
      </p:pic>
    </p:spTree>
    <p:extLst>
      <p:ext uri="{BB962C8B-B14F-4D97-AF65-F5344CB8AC3E}">
        <p14:creationId xmlns:p14="http://schemas.microsoft.com/office/powerpoint/2010/main" val="2805550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73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For Loop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7887"/>
            <a:ext cx="10515600" cy="4889076"/>
          </a:xfrm>
        </p:spPr>
        <p:txBody>
          <a:bodyPr/>
          <a:lstStyle/>
          <a:p>
            <a:r>
              <a:rPr lang="en-US" dirty="0" smtClean="0"/>
              <a:t>Syntax</a:t>
            </a:r>
          </a:p>
          <a:p>
            <a:r>
              <a:rPr lang="en-IN" b="1" dirty="0">
                <a:solidFill>
                  <a:srgbClr val="FF0000"/>
                </a:solidFill>
              </a:rPr>
              <a:t>for</a:t>
            </a:r>
            <a:r>
              <a:rPr lang="en-IN" dirty="0">
                <a:solidFill>
                  <a:srgbClr val="FF0000"/>
                </a:solidFill>
              </a:rPr>
              <a:t> value </a:t>
            </a:r>
            <a:r>
              <a:rPr lang="en-IN" b="1" dirty="0">
                <a:solidFill>
                  <a:srgbClr val="FF0000"/>
                </a:solidFill>
              </a:rPr>
              <a:t>in</a:t>
            </a:r>
            <a:r>
              <a:rPr lang="en-IN" dirty="0">
                <a:solidFill>
                  <a:srgbClr val="FF0000"/>
                </a:solidFill>
              </a:rPr>
              <a:t> sequence:  </a:t>
            </a:r>
          </a:p>
          <a:p>
            <a:r>
              <a:rPr lang="en-IN" dirty="0">
                <a:solidFill>
                  <a:srgbClr val="FF0000"/>
                </a:solidFill>
              </a:rPr>
              <a:t>    { code block } 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16" y="2830973"/>
            <a:ext cx="7890638" cy="402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0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51" y="540912"/>
            <a:ext cx="8567855" cy="6032709"/>
          </a:xfrm>
        </p:spPr>
      </p:pic>
    </p:spTree>
    <p:extLst>
      <p:ext uri="{BB962C8B-B14F-4D97-AF65-F5344CB8AC3E}">
        <p14:creationId xmlns:p14="http://schemas.microsoft.com/office/powerpoint/2010/main" val="384199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762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While Loop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2"/>
            <a:ext cx="10515600" cy="54091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Syntax-</a:t>
            </a:r>
          </a:p>
          <a:p>
            <a:r>
              <a:rPr lang="en-IN" b="1" dirty="0">
                <a:solidFill>
                  <a:srgbClr val="FF0000"/>
                </a:solidFill>
              </a:rPr>
              <a:t>while</a:t>
            </a:r>
            <a:r>
              <a:rPr lang="en-IN" dirty="0">
                <a:solidFill>
                  <a:srgbClr val="FF0000"/>
                </a:solidFill>
              </a:rPr>
              <a:t> &lt;condition&gt;:  </a:t>
            </a:r>
          </a:p>
          <a:p>
            <a:r>
              <a:rPr lang="en-IN" dirty="0">
                <a:solidFill>
                  <a:srgbClr val="FF0000"/>
                </a:solidFill>
              </a:rPr>
              <a:t>    { code block 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70" y="1732210"/>
            <a:ext cx="7928714" cy="46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7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Function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07584"/>
            <a:ext cx="10945969" cy="549927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 collection of related assertions that carry out a mathematical, analytical, or evaluative operation is known as a function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objective is to define a function and group-specific frequently performed actions. Instead of repeatedly creating the same code block for various input variables, we can call the function and reuse the code it contains with different variables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Syn</a:t>
            </a:r>
            <a:r>
              <a:rPr lang="en-US" dirty="0" smtClean="0">
                <a:solidFill>
                  <a:srgbClr val="00B0F0"/>
                </a:solidFill>
              </a:rPr>
              <a:t>tax:</a:t>
            </a:r>
            <a:endParaRPr lang="en-IN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#  An example Python Function  </a:t>
            </a:r>
          </a:p>
          <a:p>
            <a:r>
              <a:rPr lang="en-IN" b="1" dirty="0" err="1">
                <a:solidFill>
                  <a:srgbClr val="FF0000"/>
                </a:solidFill>
              </a:rPr>
              <a:t>def</a:t>
            </a:r>
            <a:r>
              <a:rPr lang="en-IN" dirty="0">
                <a:solidFill>
                  <a:srgbClr val="FF0000"/>
                </a:solidFill>
              </a:rPr>
              <a:t> </a:t>
            </a:r>
            <a:r>
              <a:rPr lang="en-IN" dirty="0" err="1">
                <a:solidFill>
                  <a:srgbClr val="FF0000"/>
                </a:solidFill>
              </a:rPr>
              <a:t>function_name</a:t>
            </a:r>
            <a:r>
              <a:rPr lang="en-IN" dirty="0">
                <a:solidFill>
                  <a:srgbClr val="FF0000"/>
                </a:solidFill>
              </a:rPr>
              <a:t>( parameters ):  </a:t>
            </a:r>
          </a:p>
          <a:p>
            <a:r>
              <a:rPr lang="en-IN" dirty="0">
                <a:solidFill>
                  <a:srgbClr val="FF0000"/>
                </a:solidFill>
              </a:rPr>
              <a:t>    # code block  </a:t>
            </a:r>
          </a:p>
        </p:txBody>
      </p:sp>
    </p:spTree>
    <p:extLst>
      <p:ext uri="{BB962C8B-B14F-4D97-AF65-F5344CB8AC3E}">
        <p14:creationId xmlns:p14="http://schemas.microsoft.com/office/powerpoint/2010/main" val="354913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59" y="598622"/>
            <a:ext cx="6744641" cy="2276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2" y="3088879"/>
            <a:ext cx="6774288" cy="2490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3" y="321972"/>
            <a:ext cx="5164428" cy="27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53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270096"/>
            <a:ext cx="8216721" cy="6292083"/>
          </a:xfrm>
        </p:spPr>
      </p:pic>
    </p:spTree>
    <p:extLst>
      <p:ext uri="{BB962C8B-B14F-4D97-AF65-F5344CB8AC3E}">
        <p14:creationId xmlns:p14="http://schemas.microsoft.com/office/powerpoint/2010/main" val="2097720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306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Libraries in Python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099"/>
            <a:ext cx="10515600" cy="50178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Each of Python's open-source libraries has its own source code. A collection of code scripts that can be used iteratively to save time is known as a library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 collection of modules that are linked together is also known as a Python library. It has code bundles that can be used again and again in different programs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Some of these libraries are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Numpy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Pandas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Matplotlib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1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Numpy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008"/>
            <a:ext cx="10515600" cy="49019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name “Numpy” stands for “Numerical Python</a:t>
            </a:r>
            <a:r>
              <a:rPr lang="en-IN" dirty="0" smtClean="0"/>
              <a:t>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NumPy </a:t>
            </a:r>
            <a:r>
              <a:rPr lang="en-IN" dirty="0"/>
              <a:t>focuses on scientific and mathematical computation. It makes it easy to work with large matrices and multidimensional data thanks to built-in mathematical functions that make it easy to compute. 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NumPy is preferred over lists in Python because it uses less memory, is faster, and is easier to use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35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17901" cy="76643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Application of Python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1"/>
            <a:ext cx="10515600" cy="47780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39" y="1477399"/>
            <a:ext cx="5934661" cy="4899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639" y="6376825"/>
            <a:ext cx="11204620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Image ref: https://mycloudplace.com/python-programming-introduction/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80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" y="230053"/>
            <a:ext cx="5123253" cy="64363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00" y="230053"/>
            <a:ext cx="7230673" cy="62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15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6" y="473343"/>
            <a:ext cx="4850246" cy="590169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25" y="473343"/>
            <a:ext cx="5193367" cy="59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40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8" y="475494"/>
            <a:ext cx="4348122" cy="6028337"/>
          </a:xfrm>
        </p:spPr>
      </p:pic>
    </p:spTree>
    <p:extLst>
      <p:ext uri="{BB962C8B-B14F-4D97-AF65-F5344CB8AC3E}">
        <p14:creationId xmlns:p14="http://schemas.microsoft.com/office/powerpoint/2010/main" val="1314092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8672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Pandas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/>
          <a:lstStyle/>
          <a:p>
            <a:r>
              <a:rPr lang="en-IN" dirty="0"/>
              <a:t>Pandas are an important library for data scientists. It is an open-source machine learning library that provides flexible high-level data structures and a variety of analysis tools. It eases data analysis, data manipulation, and cleaning of data. Pandas support operations like Sorting, Re-indexing, Iteration, Concatenation, Conversion of data, Visualizations, Aggregations, etc.</a:t>
            </a:r>
          </a:p>
        </p:txBody>
      </p:sp>
    </p:spTree>
    <p:extLst>
      <p:ext uri="{BB962C8B-B14F-4D97-AF65-F5344CB8AC3E}">
        <p14:creationId xmlns:p14="http://schemas.microsoft.com/office/powerpoint/2010/main" val="1618615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3" y="254402"/>
            <a:ext cx="6026853" cy="51676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61" y="254402"/>
            <a:ext cx="5244666" cy="54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32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8" y="267280"/>
            <a:ext cx="3923544" cy="63742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75" y="151905"/>
            <a:ext cx="4149786" cy="62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5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5" y="336165"/>
            <a:ext cx="10515600" cy="719904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Matplotlib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55" y="1056069"/>
            <a:ext cx="10914845" cy="5537914"/>
          </a:xfrm>
        </p:spPr>
        <p:txBody>
          <a:bodyPr/>
          <a:lstStyle/>
          <a:p>
            <a:r>
              <a:rPr lang="en-IN" dirty="0"/>
              <a:t>This library is responsible for the plotting of numerical data. It is utilized in data analysis for this reason. An open-source library plots superior quality figures, for example, pie outlines, scatterplots, boxplots, and diagrams, in addition to other things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30" y="2211134"/>
            <a:ext cx="4494656" cy="46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5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1" y="627891"/>
            <a:ext cx="4194229" cy="5954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19" y="720499"/>
            <a:ext cx="5535825" cy="52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3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4" y="470481"/>
            <a:ext cx="4953691" cy="5287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87" y="470481"/>
            <a:ext cx="473458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9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7" y="324405"/>
            <a:ext cx="5048955" cy="3581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6" y="4122921"/>
            <a:ext cx="4534533" cy="1857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98" y="708335"/>
            <a:ext cx="5096586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8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3" y="1107583"/>
            <a:ext cx="11487955" cy="55894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There are many interpreters available freely to run Python scripts like IDLE (Integrated Development Environment) which is installed when you install the python software from </a:t>
            </a:r>
            <a:r>
              <a:rPr lang="en-IN" dirty="0" smtClean="0">
                <a:hlinkClick r:id="rId2"/>
              </a:rPr>
              <a:t>http://python.org/downloads/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Steps to be followed and remembered: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Step 1: Select Version of Python to Install.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Step 2: Download Python Executable Installer.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Step 3: Run Executable Installer.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Step 4: Verify Python Was Installed On Windows.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Step 5: Verify Pip Was Installed.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Step 6: Add Python Path to Environment Variables (Optional)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06754" y="333708"/>
            <a:ext cx="5884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00B0F0"/>
                </a:solidFill>
              </a:rPr>
              <a:t>Installation of Python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927191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4" y="291759"/>
            <a:ext cx="5048955" cy="40963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84" y="190890"/>
            <a:ext cx="530616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5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90" y="602132"/>
            <a:ext cx="505969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92" y="602132"/>
            <a:ext cx="475363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51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Python in computer vision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5314"/>
            <a:ext cx="10515600" cy="5241700"/>
          </a:xfrm>
        </p:spPr>
        <p:txBody>
          <a:bodyPr/>
          <a:lstStyle/>
          <a:p>
            <a:r>
              <a:rPr lang="en-US" dirty="0" smtClean="0"/>
              <a:t>Python is widely used programming languages for processing the </a:t>
            </a:r>
            <a:r>
              <a:rPr lang="en-US" dirty="0"/>
              <a:t>D</a:t>
            </a:r>
            <a:r>
              <a:rPr lang="en-US" dirty="0" smtClean="0"/>
              <a:t>igital Images.</a:t>
            </a:r>
          </a:p>
          <a:p>
            <a:r>
              <a:rPr lang="en-US" dirty="0" smtClean="0"/>
              <a:t>A digital image is representation of real image as a set of numbers that can be stored and handled by a digital computer.</a:t>
            </a:r>
          </a:p>
          <a:p>
            <a:r>
              <a:rPr lang="en-US" dirty="0" smtClean="0"/>
              <a:t>In order to translate the image into numbers it is divided into small areas called pixels.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74" y="4010810"/>
            <a:ext cx="3901980" cy="2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47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25" y="1014256"/>
            <a:ext cx="8397024" cy="5265162"/>
          </a:xfrm>
        </p:spPr>
      </p:pic>
    </p:spTree>
    <p:extLst>
      <p:ext uri="{BB962C8B-B14F-4D97-AF65-F5344CB8AC3E}">
        <p14:creationId xmlns:p14="http://schemas.microsoft.com/office/powerpoint/2010/main" val="2648939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27" y="991673"/>
            <a:ext cx="8812458" cy="5410947"/>
          </a:xfrm>
        </p:spPr>
      </p:pic>
    </p:spTree>
    <p:extLst>
      <p:ext uri="{BB962C8B-B14F-4D97-AF65-F5344CB8AC3E}">
        <p14:creationId xmlns:p14="http://schemas.microsoft.com/office/powerpoint/2010/main" val="169499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5" y="850006"/>
            <a:ext cx="9285225" cy="5497160"/>
          </a:xfrm>
        </p:spPr>
      </p:pic>
    </p:spTree>
    <p:extLst>
      <p:ext uri="{BB962C8B-B14F-4D97-AF65-F5344CB8AC3E}">
        <p14:creationId xmlns:p14="http://schemas.microsoft.com/office/powerpoint/2010/main" val="258859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52" y="216940"/>
            <a:ext cx="10515600" cy="736097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Installation of Python 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43" y="2662752"/>
            <a:ext cx="7545947" cy="35532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For Windows</a:t>
            </a:r>
          </a:p>
          <a:p>
            <a:pPr marL="0" indent="0">
              <a:buNone/>
            </a:pPr>
            <a:r>
              <a:rPr lang="en-US" dirty="0" smtClean="0"/>
              <a:t>     Download python from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https://www.python.org/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For Linux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Python is already install on Linux when operating system is getting installed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60" y="1619527"/>
            <a:ext cx="5809403" cy="31939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3652" y="6216028"/>
            <a:ext cx="11126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Image ref: https://www.optimalvirtualemployee.com/blog/python-programming-language-for-advanced-users/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15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6" y="719138"/>
            <a:ext cx="11062455" cy="5588000"/>
          </a:xfrm>
        </p:spPr>
      </p:pic>
      <p:sp>
        <p:nvSpPr>
          <p:cNvPr id="4" name="Rectangle 3"/>
          <p:cNvSpPr/>
          <p:nvPr/>
        </p:nvSpPr>
        <p:spPr>
          <a:xfrm>
            <a:off x="606754" y="333708"/>
            <a:ext cx="5884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285750"/>
            <a:ext cx="130016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2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750182"/>
            <a:ext cx="10748962" cy="5197299"/>
          </a:xfrm>
        </p:spPr>
      </p:pic>
    </p:spTree>
    <p:extLst>
      <p:ext uri="{BB962C8B-B14F-4D97-AF65-F5344CB8AC3E}">
        <p14:creationId xmlns:p14="http://schemas.microsoft.com/office/powerpoint/2010/main" val="405050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868</Words>
  <Application>Microsoft Office PowerPoint</Application>
  <PresentationFormat>Widescreen</PresentationFormat>
  <Paragraphs>137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Wingdings</vt:lpstr>
      <vt:lpstr>Office Theme</vt:lpstr>
      <vt:lpstr>Python Programming</vt:lpstr>
      <vt:lpstr>Introduction to Python</vt:lpstr>
      <vt:lpstr>Python Features</vt:lpstr>
      <vt:lpstr>PowerPoint Presentation</vt:lpstr>
      <vt:lpstr>Application of Python</vt:lpstr>
      <vt:lpstr>PowerPoint Presentation</vt:lpstr>
      <vt:lpstr>Installation of Python </vt:lpstr>
      <vt:lpstr>PowerPoint Presentation</vt:lpstr>
      <vt:lpstr>PowerPoint Presentation</vt:lpstr>
      <vt:lpstr>PowerPoint Presentation</vt:lpstr>
      <vt:lpstr>PowerPoint Presentation</vt:lpstr>
      <vt:lpstr>Data</vt:lpstr>
      <vt:lpstr>Information</vt:lpstr>
      <vt:lpstr>Data Vs Information</vt:lpstr>
      <vt:lpstr>Variables</vt:lpstr>
      <vt:lpstr>Identifiers</vt:lpstr>
      <vt:lpstr>Reserved Keywords</vt:lpstr>
      <vt:lpstr>Python Syntax</vt:lpstr>
      <vt:lpstr>Python Line Structure</vt:lpstr>
      <vt:lpstr>Python Indentation</vt:lpstr>
      <vt:lpstr>Python Quotations</vt:lpstr>
      <vt:lpstr>Data Types</vt:lpstr>
      <vt:lpstr>Data Types in Python</vt:lpstr>
      <vt:lpstr>Data Types in Python</vt:lpstr>
      <vt:lpstr>PowerPoint Presentation</vt:lpstr>
      <vt:lpstr>PowerPoint Presentation</vt:lpstr>
      <vt:lpstr>PowerPoint Presentation</vt:lpstr>
      <vt:lpstr>PowerPoint Presentation</vt:lpstr>
      <vt:lpstr>Python Operators</vt:lpstr>
      <vt:lpstr>Arithmetic Operator </vt:lpstr>
      <vt:lpstr>PowerPoint Presentation</vt:lpstr>
      <vt:lpstr>Assignment Operator </vt:lpstr>
      <vt:lpstr>Comparison Operator </vt:lpstr>
      <vt:lpstr>PowerPoint Presentation</vt:lpstr>
      <vt:lpstr>PowerPoint Presentation</vt:lpstr>
      <vt:lpstr>PowerPoint Presentation</vt:lpstr>
      <vt:lpstr>PowerPoint Presentation</vt:lpstr>
      <vt:lpstr>Conditional expressions</vt:lpstr>
      <vt:lpstr>PowerPoint Presentation</vt:lpstr>
      <vt:lpstr>Loops in Python</vt:lpstr>
      <vt:lpstr>Loop Control statements</vt:lpstr>
      <vt:lpstr>For Loop</vt:lpstr>
      <vt:lpstr>PowerPoint Presentation</vt:lpstr>
      <vt:lpstr>While Loop</vt:lpstr>
      <vt:lpstr>Function</vt:lpstr>
      <vt:lpstr>PowerPoint Presentation</vt:lpstr>
      <vt:lpstr>PowerPoint Presentation</vt:lpstr>
      <vt:lpstr>Libraries in Python </vt:lpstr>
      <vt:lpstr>Numpy</vt:lpstr>
      <vt:lpstr>PowerPoint Presentation</vt:lpstr>
      <vt:lpstr>PowerPoint Presentation</vt:lpstr>
      <vt:lpstr>PowerPoint Presentation</vt:lpstr>
      <vt:lpstr>Pandas</vt:lpstr>
      <vt:lpstr>PowerPoint Presentation</vt:lpstr>
      <vt:lpstr>PowerPoint Presentation</vt:lpstr>
      <vt:lpstr>Matplotlib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in computer vision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DELL</dc:creator>
  <cp:lastModifiedBy>DELL</cp:lastModifiedBy>
  <cp:revision>38</cp:revision>
  <dcterms:created xsi:type="dcterms:W3CDTF">2024-06-10T12:48:00Z</dcterms:created>
  <dcterms:modified xsi:type="dcterms:W3CDTF">2024-06-10T17:19:30Z</dcterms:modified>
</cp:coreProperties>
</file>